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0D5-6287-4237-80E2-6EFF0C58C59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37D0-06C4-496D-B0F1-EEE4506E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0D5-6287-4237-80E2-6EFF0C58C59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37D0-06C4-496D-B0F1-EEE4506E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0D5-6287-4237-80E2-6EFF0C58C59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37D0-06C4-496D-B0F1-EEE4506E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632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0D5-6287-4237-80E2-6EFF0C58C59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37D0-06C4-496D-B0F1-EEE4506E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0D5-6287-4237-80E2-6EFF0C58C59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37D0-06C4-496D-B0F1-EEE4506E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8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0D5-6287-4237-80E2-6EFF0C58C59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37D0-06C4-496D-B0F1-EEE4506E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0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0D5-6287-4237-80E2-6EFF0C58C59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37D0-06C4-496D-B0F1-EEE4506E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0D5-6287-4237-80E2-6EFF0C58C59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37D0-06C4-496D-B0F1-EEE4506E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4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0D5-6287-4237-80E2-6EFF0C58C59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37D0-06C4-496D-B0F1-EEE4506E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1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0D5-6287-4237-80E2-6EFF0C58C59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37D0-06C4-496D-B0F1-EEE4506E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4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0D5-6287-4237-80E2-6EFF0C58C59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37D0-06C4-496D-B0F1-EEE4506E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9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30D5-6287-4237-80E2-6EFF0C58C59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37D0-06C4-496D-B0F1-EEE4506E3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0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79870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mailto:Sheri.Presley@slp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hyperlink" Target="http://pngimg.com/download/664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riaschool.com/#/students/login" TargetMode="External"/><Relationship Id="rId13" Type="http://schemas.openxmlformats.org/officeDocument/2006/relationships/image" Target="../media/image47.jpg"/><Relationship Id="rId18" Type="http://schemas.openxmlformats.org/officeDocument/2006/relationships/image" Target="../media/image49.gif"/><Relationship Id="rId3" Type="http://schemas.openxmlformats.org/officeDocument/2006/relationships/image" Target="../media/image41.png"/><Relationship Id="rId21" Type="http://schemas.openxmlformats.org/officeDocument/2006/relationships/image" Target="../media/image51.png"/><Relationship Id="rId7" Type="http://schemas.openxmlformats.org/officeDocument/2006/relationships/image" Target="../media/image43.jpg"/><Relationship Id="rId12" Type="http://schemas.openxmlformats.org/officeDocument/2006/relationships/image" Target="../media/image46.jpg"/><Relationship Id="rId17" Type="http://schemas.openxmlformats.org/officeDocument/2006/relationships/hyperlink" Target="https://www.explorelearning.com/index.cfm?method=cResource.dspResourceCatalog" TargetMode="External"/><Relationship Id="rId2" Type="http://schemas.openxmlformats.org/officeDocument/2006/relationships/image" Target="../media/image40.png"/><Relationship Id="rId16" Type="http://schemas.openxmlformats.org/officeDocument/2006/relationships/image" Target="../media/image48.jpe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adworks.org/student-authentication" TargetMode="External"/><Relationship Id="rId11" Type="http://schemas.openxmlformats.org/officeDocument/2006/relationships/image" Target="../media/image45.jpeg"/><Relationship Id="rId24" Type="http://schemas.openxmlformats.org/officeDocument/2006/relationships/hyperlink" Target="https://www.microsoft.com/en-us/microsoft-365/microsoft-teams/group-chat-software" TargetMode="External"/><Relationship Id="rId5" Type="http://schemas.openxmlformats.org/officeDocument/2006/relationships/image" Target="../media/image42.png"/><Relationship Id="rId15" Type="http://schemas.openxmlformats.org/officeDocument/2006/relationships/hyperlink" Target="https://sso.prodigygame.com/game/start?rid=16599f73-663a-46b8-a951-fe1f00791bfd" TargetMode="External"/><Relationship Id="rId23" Type="http://schemas.openxmlformats.org/officeDocument/2006/relationships/image" Target="../media/image52.jpeg"/><Relationship Id="rId10" Type="http://schemas.openxmlformats.org/officeDocument/2006/relationships/hyperlink" Target="https://sso.rumba.pk12ls.com/sso/login?profile=realize&amp;k12int=true&amp;service=https://www.savvasrealize.com/community/j_spring_cas_security_check" TargetMode="External"/><Relationship Id="rId19" Type="http://schemas.openxmlformats.org/officeDocument/2006/relationships/hyperlink" Target="https://mysteryscience.com/" TargetMode="External"/><Relationship Id="rId4" Type="http://schemas.openxmlformats.org/officeDocument/2006/relationships/hyperlink" Target="https://www.ixl.com/signin" TargetMode="External"/><Relationship Id="rId9" Type="http://schemas.openxmlformats.org/officeDocument/2006/relationships/image" Target="../media/image44.png"/><Relationship Id="rId14" Type="http://schemas.openxmlformats.org/officeDocument/2006/relationships/hyperlink" Target="https://nearpod.com/login?referer=/library/?ks%3D1%26origin%3D" TargetMode="External"/><Relationship Id="rId22" Type="http://schemas.openxmlformats.org/officeDocument/2006/relationships/hyperlink" Target="https://www.getepic.com/stud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1163781"/>
            <a:ext cx="9347200" cy="55048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ree Stock photo of White Stone Structure at Kittyhawk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0" y="0"/>
            <a:ext cx="12330545" cy="6941128"/>
          </a:xfrm>
          <a:prstGeom prst="rect">
            <a:avLst/>
          </a:prstGeom>
        </p:spPr>
      </p:pic>
      <p:pic>
        <p:nvPicPr>
          <p:cNvPr id="5" name="Picture 4" descr="Lavagna Bianca Bordo Bianco Secco · Immagini gratis su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71" y="387647"/>
            <a:ext cx="4987637" cy="3223627"/>
          </a:xfrm>
          <a:prstGeom prst="rect">
            <a:avLst/>
          </a:prstGeom>
        </p:spPr>
      </p:pic>
      <p:pic>
        <p:nvPicPr>
          <p:cNvPr id="6" name="Picture 5" descr="Bücherregal Leer Design - Kostenlose Vektorgrafik auf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4" y="2738798"/>
            <a:ext cx="1597891" cy="2183077"/>
          </a:xfrm>
          <a:prstGeom prst="rect">
            <a:avLst/>
          </a:prstGeom>
        </p:spPr>
      </p:pic>
      <p:pic>
        <p:nvPicPr>
          <p:cNvPr id="17" name="Picture 16" descr="Clipart - Poppies in a &lt;strong&gt;pot&lt;/strong&gt;, just like that!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5" y="2115127"/>
            <a:ext cx="785512" cy="699402"/>
          </a:xfrm>
          <a:prstGeom prst="rect">
            <a:avLst/>
          </a:prstGeom>
        </p:spPr>
      </p:pic>
      <p:pic>
        <p:nvPicPr>
          <p:cNvPr id="18" name="Picture 17" descr="1939 vs. 1940 – Airmind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64" y="974435"/>
            <a:ext cx="1004402" cy="1505527"/>
          </a:xfrm>
          <a:prstGeom prst="rect">
            <a:avLst/>
          </a:prstGeom>
        </p:spPr>
      </p:pic>
      <p:pic>
        <p:nvPicPr>
          <p:cNvPr id="19" name="Picture 18" descr="Streamer PNG &lt;strong&gt;Transparent&lt;/strong&gt; Images | PNG A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509" y="-761655"/>
            <a:ext cx="13706764" cy="1671644"/>
          </a:xfrm>
          <a:prstGeom prst="rect">
            <a:avLst/>
          </a:prstGeom>
        </p:spPr>
      </p:pic>
      <p:pic>
        <p:nvPicPr>
          <p:cNvPr id="20" name="Picture 19" descr="Oval PNG &lt;strong&gt;Transparent&lt;/strong&gt; Images | PNG Al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86" y="9424437"/>
            <a:ext cx="4875644" cy="1791854"/>
          </a:xfrm>
          <a:prstGeom prst="rect">
            <a:avLst/>
          </a:prstGeom>
        </p:spPr>
      </p:pic>
      <p:pic>
        <p:nvPicPr>
          <p:cNvPr id="21" name="Picture 20" descr="White &lt;strong&gt;armchair&lt;/strong&gt; PNG 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84" y="3800620"/>
            <a:ext cx="2146473" cy="2017908"/>
          </a:xfrm>
          <a:prstGeom prst="rect">
            <a:avLst/>
          </a:prstGeom>
        </p:spPr>
      </p:pic>
      <p:pic>
        <p:nvPicPr>
          <p:cNvPr id="22" name="Picture 21" descr="English through Social Networking: Students' Guidelines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58" y="746662"/>
            <a:ext cx="1581152" cy="2488497"/>
          </a:xfrm>
          <a:prstGeom prst="rect">
            <a:avLst/>
          </a:prstGeom>
        </p:spPr>
      </p:pic>
      <p:pic>
        <p:nvPicPr>
          <p:cNvPr id="23" name="Picture 22" descr="Peace &lt;strong&gt;Signs&lt;/strong&gt;, Peace Art, Animated Peace, Comment Graphics ...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981" y="668647"/>
            <a:ext cx="1788078" cy="507613"/>
          </a:xfrm>
          <a:prstGeom prst="rect">
            <a:avLst/>
          </a:prstGeom>
        </p:spPr>
      </p:pic>
      <p:pic>
        <p:nvPicPr>
          <p:cNvPr id="24" name="Picture 23" descr="&lt;strong&gt;Clock&lt;/strong&gt; PNG &lt;strong&gt;Transparent&lt;/strong&gt; Images | PNG All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9" y="648176"/>
            <a:ext cx="1011804" cy="1011804"/>
          </a:xfrm>
          <a:prstGeom prst="rect">
            <a:avLst/>
          </a:prstGeom>
        </p:spPr>
      </p:pic>
      <p:pic>
        <p:nvPicPr>
          <p:cNvPr id="25" name="Picture 24" descr="&lt;strong&gt;Apple&lt;/strong&gt; Fruit Food · Free image on Pixabay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58" y="1541761"/>
            <a:ext cx="512056" cy="384042"/>
          </a:xfrm>
          <a:prstGeom prst="rect">
            <a:avLst/>
          </a:prstGeom>
        </p:spPr>
      </p:pic>
      <p:pic>
        <p:nvPicPr>
          <p:cNvPr id="27" name="Picture 26" descr="&lt;strong&gt;Shelf&lt;/strong&gt; &lt;strong&gt;Wood&lt;/strong&gt; &lt;strong&gt;Wooden&lt;/strong&gt; · Free vector graphic on Pixabay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91" y="1872585"/>
            <a:ext cx="1902614" cy="951307"/>
          </a:xfrm>
          <a:prstGeom prst="rect">
            <a:avLst/>
          </a:prstGeom>
        </p:spPr>
      </p:pic>
      <p:pic>
        <p:nvPicPr>
          <p:cNvPr id="29" name="Picture 28" descr="&lt;strong&gt;Letter&lt;/strong&gt; &lt;strong&gt;P&lt;/strong&gt; 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124" y="1324993"/>
            <a:ext cx="609585" cy="622647"/>
          </a:xfrm>
          <a:prstGeom prst="rect">
            <a:avLst/>
          </a:prstGeom>
        </p:spPr>
      </p:pic>
      <p:pic>
        <p:nvPicPr>
          <p:cNvPr id="30" name="Picture 29" descr="&lt;strong&gt;Office&lt;/strong&gt; &lt;strong&gt;chair&lt;/strong&gt; PNG imag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182" y="3267731"/>
            <a:ext cx="2304429" cy="2559366"/>
          </a:xfrm>
          <a:prstGeom prst="rect">
            <a:avLst/>
          </a:prstGeom>
        </p:spPr>
      </p:pic>
      <p:pic>
        <p:nvPicPr>
          <p:cNvPr id="31" name="Picture 30" descr="geometry - Finding the dimensions of a rectangle in a ...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25" y="4032976"/>
            <a:ext cx="2571118" cy="2119743"/>
          </a:xfrm>
          <a:prstGeom prst="rect">
            <a:avLst/>
          </a:prstGeom>
        </p:spPr>
      </p:pic>
      <p:pic>
        <p:nvPicPr>
          <p:cNvPr id="32" name="Picture 31" descr="&lt;strong&gt;Laptop&lt;/strong&gt; notebook PNG imag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784" y="3827319"/>
            <a:ext cx="1075683" cy="912451"/>
          </a:xfrm>
          <a:prstGeom prst="rect">
            <a:avLst/>
          </a:prstGeom>
        </p:spPr>
      </p:pic>
      <p:pic>
        <p:nvPicPr>
          <p:cNvPr id="33" name="Picture 32" descr="&lt;strong&gt;Clipboard&lt;/strong&gt; Paper Lined · Free vector graphic on Pixabay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3188">
            <a:off x="10148616" y="4113450"/>
            <a:ext cx="390590" cy="548196"/>
          </a:xfrm>
          <a:prstGeom prst="rect">
            <a:avLst/>
          </a:prstGeom>
        </p:spPr>
      </p:pic>
      <p:pic>
        <p:nvPicPr>
          <p:cNvPr id="34" name="Picture 33" descr="Free photo Draw &lt;strong&gt;Pencil&lt;/strong&gt; &lt;strong&gt;Holder&lt;/strong&gt; Coloured Art Color Png ...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552" y="4106221"/>
            <a:ext cx="525169" cy="55935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86955" y="729484"/>
            <a:ext cx="35814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Forte" panose="03060902040502070203" pitchFamily="66" charset="0"/>
              </a:rPr>
              <a:t>Welcome to my class!</a:t>
            </a:r>
            <a:endParaRPr lang="en-US" sz="2800" b="1" dirty="0">
              <a:solidFill>
                <a:srgbClr val="7030A0"/>
              </a:solidFill>
              <a:latin typeface="Forte" panose="03060902040502070203" pitchFamily="66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Forte" panose="03060902040502070203" pitchFamily="66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Forte" panose="03060902040502070203" pitchFamily="66" charset="0"/>
              </a:rPr>
              <a:t>     Mrs. Presley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Forte" panose="03060902040502070203" pitchFamily="66" charset="0"/>
              </a:rPr>
              <a:t>         5</a:t>
            </a:r>
            <a:r>
              <a:rPr lang="en-US" sz="2800" b="1" baseline="30000" dirty="0" smtClean="0">
                <a:solidFill>
                  <a:srgbClr val="7030A0"/>
                </a:solidFill>
                <a:latin typeface="Forte" panose="03060902040502070203" pitchFamily="66" charset="0"/>
              </a:rPr>
              <a:t>th</a:t>
            </a:r>
            <a:r>
              <a:rPr lang="en-US" sz="2800" b="1" dirty="0" smtClean="0">
                <a:solidFill>
                  <a:srgbClr val="7030A0"/>
                </a:solidFill>
                <a:latin typeface="Forte" panose="03060902040502070203" pitchFamily="66" charset="0"/>
              </a:rPr>
              <a:t> Grade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Forte" panose="03060902040502070203" pitchFamily="66" charset="0"/>
              </a:rPr>
              <a:t>        Room 209</a:t>
            </a:r>
            <a:endParaRPr lang="en-US" sz="2800" b="1" dirty="0">
              <a:solidFill>
                <a:srgbClr val="7030A0"/>
              </a:solidFill>
              <a:latin typeface="Forte" panose="03060902040502070203" pitchFamily="66" charset="0"/>
            </a:endParaRPr>
          </a:p>
        </p:txBody>
      </p:sp>
      <p:pic>
        <p:nvPicPr>
          <p:cNvPr id="37" name="Picture 36" descr="&lt;strong&gt;Trash&lt;/strong&gt; &lt;strong&gt;Can&lt;/strong&gt; PNG &lt;strong&gt;Transparent&lt;/strong&gt; Images | PNG All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77" y="4713416"/>
            <a:ext cx="1043545" cy="1043545"/>
          </a:xfrm>
          <a:prstGeom prst="rect">
            <a:avLst/>
          </a:prstGeom>
        </p:spPr>
      </p:pic>
      <p:pic>
        <p:nvPicPr>
          <p:cNvPr id="38" name="Picture 37" descr="&lt;strong&gt;Books&lt;/strong&gt; PNG &lt;strong&gt;Transparent&lt;/strong&gt; Images | PNG All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5" y="2910030"/>
            <a:ext cx="1590713" cy="626864"/>
          </a:xfrm>
          <a:prstGeom prst="rect">
            <a:avLst/>
          </a:prstGeom>
        </p:spPr>
      </p:pic>
      <p:pic>
        <p:nvPicPr>
          <p:cNvPr id="39" name="Picture 38" descr="Shelf &lt;strong&gt;Books&lt;/strong&gt; Library · Free vector graphic on Pixabay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3" y="3564098"/>
            <a:ext cx="1399933" cy="1149318"/>
          </a:xfrm>
          <a:prstGeom prst="rect">
            <a:avLst/>
          </a:prstGeom>
        </p:spPr>
      </p:pic>
      <p:pic>
        <p:nvPicPr>
          <p:cNvPr id="1026" name="Picture 2" descr="https://attachments.office.net/owa/Sheri.Presley%40slps.org/service.svc/s/GetAttachmentThumbnail?id=AAMkAGMxNGNiNDU2LTBiOWQtNGY2Zi05OTA1LThkZGViODE1ZjM5NwBGAAAAAADVBGnolKkGR7kuWYyrQ4c9BwAgRYJF%2BlFlS4vea07%2Fe1GUAAAAsnXFAABNH1pA%2FCKOT7wDY7DarnVbAAQf3oHvAAABEgAQABjZ%2BIWCR8JNtUkwWGzeWuo%3D&amp;thumbnailType=2&amp;owa=outlook.office.com&amp;scriptVer=2020080303.15&amp;X-OWA-CANARY=HrTtvppbzkaj-ATSFGyIHvCiQrQ3PtgYnm1c6OQVYiuK-Ez7OlmYb0dYTZ2Aq-WAvXwUsZl-o7E.&amp;token=eyJhbGciOiJSUzI1NiIsImtpZCI6IjU2MzU4ODUyMzRCOTI1MkRERTAwNTc2NkQ5RDlGMjc2NTY1RjYzRTIiLCJ4NXQiOiJWaldJVWpTNUpTM2VBRmRtMmRueWRsWmZZLUkiLCJ0eXAiOiJKV1QifQ.eyJvcmlnaW4iOiJodHRwczovL291dGxvb2sub2ZmaWNlLmNvbSIsInVjIjoiNmM5ZTdlMWYyNGFmNGQ0OWFlYjBiOWYxZTMyZGMyY2YiLCJzaWduaW5fc3RhdGUiOiJbXCJrbXNpXCJdIiwidmVyIjoiRXhjaGFuZ2UuQ2FsbGJhY2suVjEiLCJhcHBjdHhzZW5kZXIiOiJPd2FEb3dubG9hZEAwOGUzM2Q2Yi1hNjU0LTQ4NmEtODBlMy0yMGIxOTBhZTIyZDciLCJpc3NyaW5nIjoiV1ciLCJhcHBjdHgiOiJ7XCJtc2V4Y2hwcm90XCI6XCJvd2FcIixcInByaW1hcnlzaWRcIjpcIlMtMS01LTIxLTkwOTgyMDg0Ni05MzAyODU3NDAtMjcxNjIyMDkzMS05MDgxNTIzXCIsXCJwdWlkXCI6XCIxMTUzOTc3MDI1MzI0Mjk1MzQwXCIsXCJvaWRcIjpcIjg1M2Q4ZWE3LTM1OGMtNGI4OS1hMDNiLTk4ZGRhMjU1Yjg4NlwiLFwic2NvcGVcIjpcIk93YURvd25sb2FkXCJ9IiwibmJmIjoxNTk3MTc4ODE2LCJleHAiOjE1OTcxNzk0MTYsImlzcyI6IjAwMDAwMDAyLTAwMDAtMGZmMS1jZTAwLTAwMDAwMDAwMDAwMEAwOGUzM2Q2Yi1hNjU0LTQ4NmEtODBlMy0yMGIxOTBhZTIyZDciLCJhdWQiOiIwMDAwMDAwMi0wMDAwLTBmZjEtY2UwMC0wMDAwMDAwMDAwMDAvYXR0YWNobWVudHMub2ZmaWNlLm5ldEAwOGUzM2Q2Yi1hNjU0LTQ4NmEtODBlMy0yMGIxOTBhZTIyZDciLCJoYXBwIjoib3dhIn0.jNyuL9FsFsOuLOBMqHoE63OcRjp8_1Ya5fhdsVuIb0vWSQw9rfKuMgtlP5I7oP2_0E3Rb7jU9xDhhPfGtzFJfFf2X4pcXzrxte35l1_qojvt0-LXXtYcYHbe1WArOay8PTQN73AJiaLoWzd9whFCueNim1pbIlsdHupyXSeAMDFofxJLiq9rxgiHOuebiMGjCEwhp-lxqfKsiOwkQq0VlqbpK-iGDOYMeBwtiTtJ4k9ReUSqzWJY4hheoPVH3MGkty0GGtL4ETaOugwuXcoV5PvJ_6t_p8Jw7AcWmWx_HexV2IOnGsNIP0TFBQpeztSV2T8Ps7E8eJUbEac3I3NkpA&amp;animation=tru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42" y="2545366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4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C12D-D178-486A-BA1E-FD4050073F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-26197"/>
            <a:ext cx="12182457" cy="68788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A90C37-B68E-4256-BD0D-CB03FF9685EF}"/>
              </a:ext>
            </a:extLst>
          </p:cNvPr>
          <p:cNvSpPr/>
          <p:nvPr/>
        </p:nvSpPr>
        <p:spPr>
          <a:xfrm>
            <a:off x="654569" y="0"/>
            <a:ext cx="10882859" cy="509665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			    Meet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Mrs.Presley</a:t>
            </a:r>
            <a:endParaRPr lang="en-US" sz="3200" b="1" dirty="0" smtClean="0">
              <a:ln>
                <a:solidFill>
                  <a:schemeClr val="bg1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I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am excited to start my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19</a:t>
            </a:r>
            <a:r>
              <a:rPr lang="en-US" sz="2000" b="1" baseline="300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year at </a:t>
            </a:r>
            <a:r>
              <a:rPr lang="en-US" sz="20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Buder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Elementary!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I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have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taught grades     2</a:t>
            </a:r>
            <a:r>
              <a:rPr lang="en-US" sz="2000" b="1" baseline="300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nd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– 5</a:t>
            </a:r>
            <a:r>
              <a:rPr lang="en-US" sz="2000" b="1" baseline="300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while at </a:t>
            </a:r>
            <a:r>
              <a:rPr lang="en-US" sz="20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Buder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.  For the past few years, I have been departmentalized, mainly teaching math.  This year, I am exciting to be teaching all of the subjects. I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am happily married to my husband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Ferman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and I have three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awesome boys, Austin (22), Logan (20),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and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Bryson (16).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I enjoy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spending time with my family, watching TV, playing games on my phone, and learning something new everyday. I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am looking forward to getting to know you and working with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you both virtually and </a:t>
            </a:r>
            <a:r>
              <a:rPr lang="en-US" sz="2000" b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in person.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Parents, I welcome and appreciate your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involvement. Please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feel free to email me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  <a:hlinkClick r:id="rId4"/>
              </a:rPr>
              <a:t>Sheri.Presley@slps.org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or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call me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(314-352-4343)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when you have a question, comment or concern. I can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also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be reached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on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Teams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or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Class Dojo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The more closely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we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work together, the better we can help your child reach his/her full potential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in 5th grade and be prepared to move on to middle school. </a:t>
            </a:r>
          </a:p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Let’s have an awesome school year together!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174" y="5872383"/>
            <a:ext cx="11630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 smtClean="0">
              <a:solidFill>
                <a:srgbClr val="FF0000"/>
              </a:solidFill>
              <a:latin typeface="Goudy Stout" panose="0202090407030B020401" pitchFamily="18" charset="0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Goudy Stout" panose="0202090407030B020401" pitchFamily="18" charset="0"/>
              </a:rPr>
              <a:t>Superheroes</a:t>
            </a:r>
            <a:r>
              <a:rPr lang="en-US" sz="2200" dirty="0" smtClean="0">
                <a:latin typeface="Goudy Stout" panose="0202090407030B020401" pitchFamily="18" charset="0"/>
              </a:rPr>
              <a:t>:  </a:t>
            </a:r>
            <a:r>
              <a:rPr lang="en-US" sz="2200" dirty="0" smtClean="0">
                <a:solidFill>
                  <a:srgbClr val="FFFF00"/>
                </a:solidFill>
                <a:latin typeface="Goudy Stout" panose="0202090407030B020401" pitchFamily="18" charset="0"/>
              </a:rPr>
              <a:t>Show Your Superpowers</a:t>
            </a:r>
            <a:r>
              <a:rPr lang="en-US" sz="2200" dirty="0" smtClean="0">
                <a:latin typeface="Goudy Stout" panose="0202090407030B020401" pitchFamily="18" charset="0"/>
              </a:rPr>
              <a:t>!</a:t>
            </a:r>
            <a:endParaRPr lang="en-US" sz="2200" dirty="0">
              <a:latin typeface="Goudy Stout" panose="0202090407030B020401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7" y="64655"/>
            <a:ext cx="1249987" cy="937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54" y="16528"/>
            <a:ext cx="1314156" cy="985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73" y="5096655"/>
            <a:ext cx="1404168" cy="7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9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BB76C1-2469-4CDB-A88E-F78A307E587F}"/>
              </a:ext>
            </a:extLst>
          </p:cNvPr>
          <p:cNvSpPr txBox="1"/>
          <p:nvPr/>
        </p:nvSpPr>
        <p:spPr>
          <a:xfrm>
            <a:off x="2583910" y="122797"/>
            <a:ext cx="697042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Ink Free" panose="03080402000500000000" pitchFamily="66" charset="0"/>
              </a:rPr>
              <a:t>School </a:t>
            </a:r>
            <a:r>
              <a:rPr lang="en-US" sz="32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Supplies</a:t>
            </a:r>
          </a:p>
          <a:p>
            <a:pPr algn="ctr"/>
            <a:endParaRPr lang="en-US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# 2 Pencils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Eraser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Crayons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Colored Pencils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Markers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Scissors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Glue Stick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Pencil Sharpener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Lined Paper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4 Spiral Notebooks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Ear Buds or Headphones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Folders for important papers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Ink Free" panose="03080402000500000000" pitchFamily="66" charset="0"/>
              </a:rPr>
              <a:t>(optional) Pencil Pouch</a:t>
            </a:r>
          </a:p>
          <a:p>
            <a:pPr marL="514350" indent="-514350">
              <a:buAutoNum type="arabicPeriod"/>
            </a:pPr>
            <a:endParaRPr lang="en-US" sz="3200" b="1" dirty="0">
              <a:solidFill>
                <a:srgbClr val="7030A0"/>
              </a:solidFill>
              <a:latin typeface="Curlz MT" panose="04040404050702020202" pitchFamily="82" charset="0"/>
            </a:endParaRPr>
          </a:p>
          <a:p>
            <a:pPr marL="514350" indent="-514350">
              <a:buAutoNum type="arabicPeriod"/>
            </a:pPr>
            <a:endParaRPr lang="en-US" sz="3200" b="1" dirty="0">
              <a:solidFill>
                <a:srgbClr val="0070C0"/>
              </a:solidFill>
              <a:latin typeface="Curlz MT" panose="04040404050702020202" pitchFamily="82" charset="0"/>
            </a:endParaRPr>
          </a:p>
        </p:txBody>
      </p:sp>
      <p:pic>
        <p:nvPicPr>
          <p:cNvPr id="6" name="Picture 5" descr="Girl Clip-art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5" y="2346036"/>
            <a:ext cx="2288309" cy="2795665"/>
          </a:xfrm>
          <a:prstGeom prst="rect">
            <a:avLst/>
          </a:prstGeom>
        </p:spPr>
      </p:pic>
      <p:pic>
        <p:nvPicPr>
          <p:cNvPr id="7" name="Picture 6" descr="Gold in the Clouds: August 20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81" y="196688"/>
            <a:ext cx="3048000" cy="2495550"/>
          </a:xfrm>
          <a:prstGeom prst="rect">
            <a:avLst/>
          </a:prstGeom>
        </p:spPr>
      </p:pic>
      <p:pic>
        <p:nvPicPr>
          <p:cNvPr id="8" name="Picture 7" descr="L'univers de ma classe: L'atelier de lecture : les outil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15" y="4504392"/>
            <a:ext cx="2286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6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28E44272-9B01-4398-9287-CE559BB70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47641" y="147139"/>
            <a:ext cx="982813" cy="968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84D3DC-384B-486B-85F2-34FF96FC8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022" y="147139"/>
            <a:ext cx="1403520" cy="9935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3BE9B6-2C50-47D6-B200-E1D0E66D3DB9}"/>
              </a:ext>
            </a:extLst>
          </p:cNvPr>
          <p:cNvSpPr/>
          <p:nvPr/>
        </p:nvSpPr>
        <p:spPr>
          <a:xfrm>
            <a:off x="2957219" y="0"/>
            <a:ext cx="5614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Our Class Schedule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60458"/>
              </p:ext>
            </p:extLst>
          </p:nvPr>
        </p:nvGraphicFramePr>
        <p:xfrm>
          <a:off x="3121892" y="1140635"/>
          <a:ext cx="5182660" cy="5638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184">
                  <a:extLst>
                    <a:ext uri="{9D8B030D-6E8A-4147-A177-3AD203B41FA5}">
                      <a16:colId xmlns:a16="http://schemas.microsoft.com/office/drawing/2014/main" val="2542007524"/>
                    </a:ext>
                  </a:extLst>
                </a:gridCol>
                <a:gridCol w="1727738">
                  <a:extLst>
                    <a:ext uri="{9D8B030D-6E8A-4147-A177-3AD203B41FA5}">
                      <a16:colId xmlns:a16="http://schemas.microsoft.com/office/drawing/2014/main" val="3303038074"/>
                    </a:ext>
                  </a:extLst>
                </a:gridCol>
                <a:gridCol w="1727738">
                  <a:extLst>
                    <a:ext uri="{9D8B030D-6E8A-4147-A177-3AD203B41FA5}">
                      <a16:colId xmlns:a16="http://schemas.microsoft.com/office/drawing/2014/main" val="483431131"/>
                    </a:ext>
                  </a:extLst>
                </a:gridCol>
              </a:tblGrid>
              <a:tr h="4520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TIME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ACTIVITY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SUBJECT</a:t>
                      </a:r>
                      <a:endParaRPr lang="en-US" sz="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1520627993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00"/>
                          </a:highlight>
                        </a:rPr>
                        <a:t>  8:15</a:t>
                      </a:r>
                      <a:r>
                        <a:rPr lang="en-US" sz="1100">
                          <a:effectLst/>
                        </a:rPr>
                        <a:t> – 9:05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Related Arts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Music, PE, Art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3956563724"/>
                  </a:ext>
                </a:extLst>
              </a:tr>
              <a:tr h="4485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9:10 – 9:25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 Meeting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Whole Group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3309212756"/>
                  </a:ext>
                </a:extLst>
              </a:tr>
              <a:tr h="4520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9:25 – 9:45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ELA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Whole Group</a:t>
                      </a:r>
                      <a:endParaRPr lang="en-US" sz="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3839470058"/>
                  </a:ext>
                </a:extLst>
              </a:tr>
              <a:tr h="4520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9:45 – 10:20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GROUP A</a:t>
                      </a:r>
                      <a:endParaRPr lang="en-US" sz="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Reading</a:t>
                      </a:r>
                      <a:endParaRPr lang="en-US" sz="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3323483458"/>
                  </a:ext>
                </a:extLst>
              </a:tr>
              <a:tr h="4520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10:20 – 10:55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GROUP B 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Reading</a:t>
                      </a:r>
                      <a:endParaRPr lang="en-US" sz="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2229605096"/>
                  </a:ext>
                </a:extLst>
              </a:tr>
              <a:tr h="4520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00"/>
                          </a:highlight>
                        </a:rPr>
                        <a:t>11:00</a:t>
                      </a:r>
                      <a:r>
                        <a:rPr lang="en-US" sz="1100">
                          <a:effectLst/>
                        </a:rPr>
                        <a:t> – 11:20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Writing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Whole Group</a:t>
                      </a:r>
                      <a:endParaRPr lang="en-US" sz="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24450968"/>
                  </a:ext>
                </a:extLst>
              </a:tr>
              <a:tr h="4520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11:20 – 11:55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GROUP C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Reading</a:t>
                      </a:r>
                      <a:endParaRPr lang="en-US" sz="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750303673"/>
                  </a:ext>
                </a:extLst>
              </a:tr>
              <a:tr h="4520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11:55 – 12:30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GROUP D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Reading</a:t>
                      </a:r>
                      <a:endParaRPr lang="en-US" sz="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2287804394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12:30 – 1:00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Lunch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457963293"/>
                  </a:ext>
                </a:extLst>
              </a:tr>
              <a:tr h="4520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00"/>
                          </a:highlight>
                        </a:rPr>
                        <a:t>  1:00</a:t>
                      </a:r>
                      <a:r>
                        <a:rPr lang="en-US" sz="1100">
                          <a:effectLst/>
                        </a:rPr>
                        <a:t> – 1:30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Whole Group</a:t>
                      </a:r>
                      <a:endParaRPr lang="en-US" sz="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431275352"/>
                  </a:ext>
                </a:extLst>
              </a:tr>
              <a:tr h="672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1:30 – 2:00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Science</a:t>
                      </a:r>
                      <a:endParaRPr lang="en-US" sz="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Social Studies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Whole Group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1840794512"/>
                  </a:ext>
                </a:extLst>
              </a:tr>
              <a:tr h="4520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2:00 – 3:12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Asynchronous </a:t>
                      </a:r>
                      <a:endParaRPr lang="en-US" sz="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Support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Subjects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/>
                </a:tc>
                <a:extLst>
                  <a:ext uri="{0D108BD9-81ED-4DB2-BD59-A6C34878D82A}">
                    <a16:rowId xmlns:a16="http://schemas.microsoft.com/office/drawing/2014/main" val="1583254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55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4ED35-D08A-D840-8487-A194F5160747}"/>
              </a:ext>
            </a:extLst>
          </p:cNvPr>
          <p:cNvGrpSpPr/>
          <p:nvPr/>
        </p:nvGrpSpPr>
        <p:grpSpPr>
          <a:xfrm>
            <a:off x="1691641" y="1593692"/>
            <a:ext cx="2622176" cy="2400087"/>
            <a:chOff x="857923" y="2185358"/>
            <a:chExt cx="2622176" cy="24000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94893F-7320-564C-B71C-6BA85D0E408B}"/>
                </a:ext>
              </a:extLst>
            </p:cNvPr>
            <p:cNvSpPr/>
            <p:nvPr/>
          </p:nvSpPr>
          <p:spPr>
            <a:xfrm>
              <a:off x="857923" y="2185358"/>
              <a:ext cx="2622176" cy="6454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FDFF"/>
                  </a:solidFill>
                  <a:latin typeface="Curlz MT" panose="04040404050702020202" pitchFamily="82" charset="0"/>
                  <a:ea typeface="HelloBigDeal Medium" panose="02000603000000000000" pitchFamily="2" charset="0"/>
                </a:rPr>
                <a:t>Be Prepared!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18A485-EA33-6745-8115-DF609CC11351}"/>
                </a:ext>
              </a:extLst>
            </p:cNvPr>
            <p:cNvSpPr/>
            <p:nvPr/>
          </p:nvSpPr>
          <p:spPr>
            <a:xfrm>
              <a:off x="874059" y="2823882"/>
              <a:ext cx="2606040" cy="17615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Join us on time, 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dressed, and 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sitting tall!</a:t>
              </a:r>
            </a:p>
            <a:p>
              <a:r>
                <a:rPr lang="en-US" sz="2000" b="1" dirty="0" smtClean="0">
                  <a:solidFill>
                    <a:schemeClr val="tx1"/>
                  </a:solidFill>
                  <a:latin typeface="Curlz MT" panose="04040404050702020202" pitchFamily="82" charset="0"/>
                </a:rPr>
                <a:t>Have </a:t>
              </a:r>
              <a:r>
                <a:rPr lang="en-US" sz="2000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your 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learning tools ready!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1D1AC-9E0D-C940-960A-EA1CD70FF1A8}"/>
              </a:ext>
            </a:extLst>
          </p:cNvPr>
          <p:cNvGrpSpPr/>
          <p:nvPr/>
        </p:nvGrpSpPr>
        <p:grpSpPr>
          <a:xfrm>
            <a:off x="4784912" y="1586758"/>
            <a:ext cx="2622176" cy="2407021"/>
            <a:chOff x="860612" y="2178424"/>
            <a:chExt cx="2622176" cy="2407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40F686-7155-D94D-BFC2-E09A6E9CC3E2}"/>
                </a:ext>
              </a:extLst>
            </p:cNvPr>
            <p:cNvSpPr/>
            <p:nvPr/>
          </p:nvSpPr>
          <p:spPr>
            <a:xfrm>
              <a:off x="860612" y="2178424"/>
              <a:ext cx="2622176" cy="6454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2F92"/>
                  </a:solidFill>
                  <a:latin typeface="Curlz MT" panose="04040404050702020202" pitchFamily="82" charset="0"/>
                  <a:ea typeface="HelloBigDeal Medium" panose="02000603000000000000" pitchFamily="2" charset="0"/>
                </a:rPr>
                <a:t>Be Respectful!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E728FE-19E6-BF4C-8C56-A36F8E90F798}"/>
                </a:ext>
              </a:extLst>
            </p:cNvPr>
            <p:cNvSpPr/>
            <p:nvPr/>
          </p:nvSpPr>
          <p:spPr>
            <a:xfrm>
              <a:off x="874059" y="2823882"/>
              <a:ext cx="2606040" cy="17615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900" dirty="0">
                <a:solidFill>
                  <a:schemeClr val="tx1"/>
                </a:solidFill>
                <a:latin typeface="KG Miss Kindergarten" panose="02000000000000000000" pitchFamily="2" charset="77"/>
              </a:endParaRPr>
            </a:p>
            <a:p>
              <a:pPr algn="r"/>
              <a:r>
                <a:rPr lang="en-US" sz="2000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Listen to the speaker.  Be respectful</a:t>
              </a:r>
            </a:p>
            <a:p>
              <a:pPr algn="r"/>
              <a:r>
                <a:rPr lang="en-US" sz="2000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of others</a:t>
              </a:r>
            </a:p>
            <a:p>
              <a:pPr algn="r"/>
              <a:r>
                <a:rPr lang="en-US" sz="2000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in the meeting!</a:t>
              </a:r>
            </a:p>
            <a:p>
              <a:pPr algn="ctr"/>
              <a:endParaRPr lang="en-US" sz="1900" dirty="0">
                <a:solidFill>
                  <a:schemeClr val="tx1"/>
                </a:solidFill>
                <a:latin typeface="KG Miss Kindergarten" panose="02000000000000000000" pitchFamily="2" charset="77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862CB-458C-E246-8ECF-168A26C23322}"/>
              </a:ext>
            </a:extLst>
          </p:cNvPr>
          <p:cNvGrpSpPr/>
          <p:nvPr/>
        </p:nvGrpSpPr>
        <p:grpSpPr>
          <a:xfrm>
            <a:off x="7862047" y="1586758"/>
            <a:ext cx="2622176" cy="2407021"/>
            <a:chOff x="860612" y="2178424"/>
            <a:chExt cx="2622176" cy="24070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BDEB32-0AA3-D949-88AA-47F3188B0F3D}"/>
                </a:ext>
              </a:extLst>
            </p:cNvPr>
            <p:cNvSpPr/>
            <p:nvPr/>
          </p:nvSpPr>
          <p:spPr>
            <a:xfrm>
              <a:off x="860612" y="2178424"/>
              <a:ext cx="2622176" cy="6454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rgbClr val="FF9300"/>
                  </a:solidFill>
                  <a:latin typeface="Curlz MT" panose="04040404050702020202" pitchFamily="82" charset="0"/>
                  <a:ea typeface="HelloBigDeal Medium" panose="02000603000000000000" pitchFamily="2" charset="0"/>
                </a:rPr>
                <a:t>Be Appropriate!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BFDB87-6CE2-5A4B-BD0D-6B40170340AC}"/>
                </a:ext>
              </a:extLst>
            </p:cNvPr>
            <p:cNvSpPr/>
            <p:nvPr/>
          </p:nvSpPr>
          <p:spPr>
            <a:xfrm>
              <a:off x="874059" y="2823882"/>
              <a:ext cx="2606040" cy="17615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Use the chat </a:t>
              </a:r>
            </a:p>
            <a:p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for questions</a:t>
              </a:r>
            </a:p>
            <a:p>
              <a:r>
                <a:rPr lang="en-US" b="1" dirty="0" smtClean="0">
                  <a:solidFill>
                    <a:schemeClr val="tx1"/>
                  </a:solidFill>
                  <a:latin typeface="Curlz MT" panose="04040404050702020202" pitchFamily="82" charset="0"/>
                </a:rPr>
                <a:t>and </a:t>
              </a:r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comments </a:t>
              </a:r>
              <a:endParaRPr lang="en-US" b="1" dirty="0" smtClean="0">
                <a:solidFill>
                  <a:schemeClr val="tx1"/>
                </a:solidFill>
                <a:latin typeface="Curlz MT" panose="04040404050702020202" pitchFamily="82" charset="0"/>
              </a:endParaRPr>
            </a:p>
            <a:p>
              <a:r>
                <a:rPr lang="en-US" b="1" dirty="0" smtClean="0">
                  <a:solidFill>
                    <a:schemeClr val="tx1"/>
                  </a:solidFill>
                  <a:latin typeface="Curlz MT" panose="04040404050702020202" pitchFamily="82" charset="0"/>
                </a:rPr>
                <a:t>only</a:t>
              </a:r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. </a:t>
              </a:r>
            </a:p>
            <a:p>
              <a:r>
                <a:rPr lang="en-US" b="1" dirty="0" smtClean="0">
                  <a:solidFill>
                    <a:schemeClr val="tx1"/>
                  </a:solidFill>
                  <a:latin typeface="Curlz MT" panose="04040404050702020202" pitchFamily="82" charset="0"/>
                </a:rPr>
                <a:t>Don’t </a:t>
              </a:r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type silly </a:t>
              </a:r>
            </a:p>
            <a:p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comments.</a:t>
              </a:r>
            </a:p>
            <a:p>
              <a:r>
                <a:rPr lang="en-US" sz="500" dirty="0">
                  <a:solidFill>
                    <a:schemeClr val="bg1"/>
                  </a:solidFill>
                  <a:latin typeface="KG Miss Kindergarten" panose="02000000000000000000" pitchFamily="2" charset="77"/>
                </a:rPr>
                <a:t>.</a:t>
              </a:r>
              <a:endParaRPr lang="en-US" dirty="0">
                <a:solidFill>
                  <a:schemeClr val="bg1"/>
                </a:solidFill>
                <a:latin typeface="KG Miss Kindergarten" panose="02000000000000000000" pitchFamily="2" charset="77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75C8D3-7BFE-9F40-ACE4-A5CDFA7936EF}"/>
              </a:ext>
            </a:extLst>
          </p:cNvPr>
          <p:cNvGrpSpPr/>
          <p:nvPr/>
        </p:nvGrpSpPr>
        <p:grpSpPr>
          <a:xfrm>
            <a:off x="1691641" y="4213417"/>
            <a:ext cx="2622176" cy="2407021"/>
            <a:chOff x="860612" y="2178424"/>
            <a:chExt cx="2622176" cy="240702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808547-DCEA-C642-AAD9-9C9556F3D798}"/>
                </a:ext>
              </a:extLst>
            </p:cNvPr>
            <p:cNvSpPr/>
            <p:nvPr/>
          </p:nvSpPr>
          <p:spPr>
            <a:xfrm>
              <a:off x="860612" y="2178424"/>
              <a:ext cx="2622176" cy="6454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8EFA00"/>
                  </a:solidFill>
                  <a:latin typeface="Curlz MT" panose="04040404050702020202" pitchFamily="82" charset="0"/>
                  <a:ea typeface="HelloBigDeal Medium" panose="02000603000000000000" pitchFamily="2" charset="0"/>
                </a:rPr>
                <a:t>Be a Scholar!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A93800-E094-E94D-99AC-446F7768C27E}"/>
                </a:ext>
              </a:extLst>
            </p:cNvPr>
            <p:cNvSpPr/>
            <p:nvPr/>
          </p:nvSpPr>
          <p:spPr>
            <a:xfrm>
              <a:off x="874059" y="2823882"/>
              <a:ext cx="2606040" cy="17615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Focus on the 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teacher. </a:t>
              </a:r>
            </a:p>
            <a:p>
              <a:r>
                <a:rPr lang="en-US" sz="2000" b="1" dirty="0" smtClean="0">
                  <a:solidFill>
                    <a:schemeClr val="tx1"/>
                  </a:solidFill>
                  <a:latin typeface="Curlz MT" panose="04040404050702020202" pitchFamily="82" charset="0"/>
                </a:rPr>
                <a:t>Participate</a:t>
              </a:r>
              <a:endParaRPr lang="en-US" sz="2000" b="1" dirty="0">
                <a:solidFill>
                  <a:schemeClr val="tx1"/>
                </a:solidFill>
                <a:latin typeface="Curlz MT" panose="04040404050702020202" pitchFamily="82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during the lesson.  </a:t>
              </a:r>
            </a:p>
            <a:p>
              <a:r>
                <a:rPr lang="en-US" sz="2000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Try your best!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32C00C-A4FA-A144-8F8B-A499C1988C52}"/>
              </a:ext>
            </a:extLst>
          </p:cNvPr>
          <p:cNvGrpSpPr/>
          <p:nvPr/>
        </p:nvGrpSpPr>
        <p:grpSpPr>
          <a:xfrm>
            <a:off x="4826670" y="4261611"/>
            <a:ext cx="2771516" cy="2407021"/>
            <a:chOff x="860612" y="2178424"/>
            <a:chExt cx="2622176" cy="24070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7D567F-8E00-C14B-AB8A-B2461A200B6F}"/>
                </a:ext>
              </a:extLst>
            </p:cNvPr>
            <p:cNvSpPr/>
            <p:nvPr/>
          </p:nvSpPr>
          <p:spPr>
            <a:xfrm>
              <a:off x="860612" y="2178424"/>
              <a:ext cx="2622176" cy="6454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Curlz MT" panose="04040404050702020202" pitchFamily="82" charset="0"/>
                  <a:ea typeface="HelloBigDeal Medium" panose="02000603000000000000" pitchFamily="2" charset="0"/>
                </a:rPr>
                <a:t>Be in control!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82F97E-8082-1545-846C-1A3AF1E52E0C}"/>
                </a:ext>
              </a:extLst>
            </p:cNvPr>
            <p:cNvSpPr/>
            <p:nvPr/>
          </p:nvSpPr>
          <p:spPr>
            <a:xfrm>
              <a:off x="874059" y="2823882"/>
              <a:ext cx="2606040" cy="17615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Show control of your body while on video.</a:t>
              </a:r>
            </a:p>
            <a:p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Be calm! If</a:t>
              </a:r>
            </a:p>
            <a:p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you need to</a:t>
              </a:r>
            </a:p>
            <a:p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ask for help, </a:t>
              </a:r>
            </a:p>
            <a:p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raise your hand!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C8B83E-F44F-F347-BB52-B332B779A4DE}"/>
              </a:ext>
            </a:extLst>
          </p:cNvPr>
          <p:cNvGrpSpPr/>
          <p:nvPr/>
        </p:nvGrpSpPr>
        <p:grpSpPr>
          <a:xfrm>
            <a:off x="7862047" y="4192919"/>
            <a:ext cx="2622176" cy="2427519"/>
            <a:chOff x="863301" y="2157926"/>
            <a:chExt cx="2622176" cy="24275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939DAD-CEA1-4F4D-974B-704F3DB70327}"/>
                </a:ext>
              </a:extLst>
            </p:cNvPr>
            <p:cNvSpPr/>
            <p:nvPr/>
          </p:nvSpPr>
          <p:spPr>
            <a:xfrm>
              <a:off x="863301" y="2157926"/>
              <a:ext cx="2622176" cy="6454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9437FF"/>
                  </a:solidFill>
                  <a:latin typeface="Curlz MT" panose="04040404050702020202" pitchFamily="82" charset="0"/>
                  <a:ea typeface="HelloBigDeal Medium" panose="02000603000000000000" pitchFamily="2" charset="0"/>
                </a:rPr>
                <a:t>Be patient!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76BF70-2560-5948-BD72-B92104A384C3}"/>
                </a:ext>
              </a:extLst>
            </p:cNvPr>
            <p:cNvSpPr/>
            <p:nvPr/>
          </p:nvSpPr>
          <p:spPr>
            <a:xfrm>
              <a:off x="874059" y="2823882"/>
              <a:ext cx="2606040" cy="17615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We are all learning</a:t>
              </a:r>
            </a:p>
            <a:p>
              <a:pPr algn="r"/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how to do </a:t>
              </a:r>
              <a:r>
                <a:rPr lang="en-US" b="1" dirty="0" smtClean="0">
                  <a:solidFill>
                    <a:schemeClr val="tx1"/>
                  </a:solidFill>
                  <a:latin typeface="Curlz MT" panose="04040404050702020202" pitchFamily="82" charset="0"/>
                </a:rPr>
                <a:t>online </a:t>
              </a:r>
            </a:p>
            <a:p>
              <a:pPr algn="r"/>
              <a:r>
                <a:rPr lang="en-US" b="1" dirty="0" smtClean="0">
                  <a:solidFill>
                    <a:schemeClr val="tx1"/>
                  </a:solidFill>
                  <a:latin typeface="Curlz MT" panose="04040404050702020202" pitchFamily="82" charset="0"/>
                </a:rPr>
                <a:t>school</a:t>
              </a:r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! Be patient </a:t>
              </a:r>
              <a:endParaRPr lang="en-US" b="1" dirty="0" smtClean="0">
                <a:solidFill>
                  <a:schemeClr val="tx1"/>
                </a:solidFill>
                <a:latin typeface="Curlz MT" panose="04040404050702020202" pitchFamily="82" charset="0"/>
              </a:endParaRPr>
            </a:p>
            <a:p>
              <a:pPr algn="r"/>
              <a:r>
                <a:rPr lang="en-US" b="1" dirty="0" smtClean="0">
                  <a:solidFill>
                    <a:schemeClr val="tx1"/>
                  </a:solidFill>
                  <a:latin typeface="Curlz MT" panose="04040404050702020202" pitchFamily="82" charset="0"/>
                </a:rPr>
                <a:t>with others as </a:t>
              </a:r>
            </a:p>
            <a:p>
              <a:pPr algn="r"/>
              <a:r>
                <a:rPr lang="en-US" b="1" dirty="0" smtClean="0">
                  <a:solidFill>
                    <a:schemeClr val="tx1"/>
                  </a:solidFill>
                  <a:latin typeface="Curlz MT" panose="04040404050702020202" pitchFamily="82" charset="0"/>
                </a:rPr>
                <a:t>we </a:t>
              </a:r>
              <a:r>
                <a:rPr lang="en-US" b="1" dirty="0">
                  <a:solidFill>
                    <a:schemeClr val="tx1"/>
                  </a:solidFill>
                  <a:latin typeface="Curlz MT" panose="04040404050702020202" pitchFamily="82" charset="0"/>
                </a:rPr>
                <a:t>learn together.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11A0A55-3570-3548-BF81-3A1E2E2C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41" y="158363"/>
            <a:ext cx="8590476" cy="1363064"/>
          </a:xfrm>
          <a:prstGeom prst="rect">
            <a:avLst/>
          </a:prstGeom>
        </p:spPr>
      </p:pic>
      <p:pic>
        <p:nvPicPr>
          <p:cNvPr id="4" name="Picture 3" descr="&lt;strong&gt;School&lt;/strong&gt; Back Background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82" y="2584219"/>
            <a:ext cx="1064491" cy="1064491"/>
          </a:xfrm>
          <a:prstGeom prst="rect">
            <a:avLst/>
          </a:prstGeom>
        </p:spPr>
      </p:pic>
      <p:pic>
        <p:nvPicPr>
          <p:cNvPr id="5" name="Picture 4" descr="Secret Smiley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98" y="2877674"/>
            <a:ext cx="773324" cy="665058"/>
          </a:xfrm>
          <a:prstGeom prst="rect">
            <a:avLst/>
          </a:prstGeom>
        </p:spPr>
      </p:pic>
      <p:pic>
        <p:nvPicPr>
          <p:cNvPr id="8" name="Picture 7" descr="3 Different Styles of Notification Boxes | UIClou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32" y="2252714"/>
            <a:ext cx="1193913" cy="1072377"/>
          </a:xfrm>
          <a:prstGeom prst="rect">
            <a:avLst/>
          </a:prstGeom>
        </p:spPr>
      </p:pic>
      <p:pic>
        <p:nvPicPr>
          <p:cNvPr id="10" name="Picture 9" descr="Sicily Scene: OUT OF THE MOUTHS OF BABES.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80" y="5226686"/>
            <a:ext cx="853748" cy="12637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37" y="5706205"/>
            <a:ext cx="773953" cy="7739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29" y="4932882"/>
            <a:ext cx="964796" cy="9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9"/>
            <a:ext cx="10515600" cy="68017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Click on a computer screen to be taken to the </a:t>
            </a:r>
            <a:r>
              <a:rPr lang="en-US" sz="3600" b="1" dirty="0" smtClean="0">
                <a:solidFill>
                  <a:srgbClr val="C00000"/>
                </a:solidFill>
              </a:rPr>
              <a:t>website</a:t>
            </a:r>
            <a:r>
              <a:rPr lang="en-US" sz="3600" b="1" dirty="0" smtClean="0"/>
              <a:t>…</a:t>
            </a:r>
            <a:endParaRPr lang="en-US" sz="3600" b="1" dirty="0"/>
          </a:p>
        </p:txBody>
      </p:sp>
      <p:pic>
        <p:nvPicPr>
          <p:cNvPr id="4" name="Content Placeholder 3" descr="Wood &lt;strong&gt;Floor&lt;/strong&gt; Planks · Free photo on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711200"/>
            <a:ext cx="11711709" cy="6174509"/>
          </a:xfrm>
        </p:spPr>
      </p:pic>
      <p:pic>
        <p:nvPicPr>
          <p:cNvPr id="5" name="Picture 4" descr="&lt;strong&gt;Desk&lt;/strong&gt; PNG High Quality Image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65" y="3751334"/>
            <a:ext cx="1714286" cy="1714286"/>
          </a:xfrm>
          <a:prstGeom prst="rect">
            <a:avLst/>
          </a:prstGeom>
        </p:spPr>
      </p:pic>
      <p:pic>
        <p:nvPicPr>
          <p:cNvPr id="6" name="Picture 5" descr="&lt;strong&gt;Desk&lt;/strong&gt; PNG High Quality Image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75" y="3751334"/>
            <a:ext cx="1714286" cy="1714286"/>
          </a:xfrm>
          <a:prstGeom prst="rect">
            <a:avLst/>
          </a:prstGeom>
        </p:spPr>
      </p:pic>
      <p:pic>
        <p:nvPicPr>
          <p:cNvPr id="8" name="Picture 7" descr="&lt;strong&gt;Desk&lt;/strong&gt; PNG High Quality Image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85" y="3751334"/>
            <a:ext cx="1714286" cy="1714286"/>
          </a:xfrm>
          <a:prstGeom prst="rect">
            <a:avLst/>
          </a:prstGeom>
        </p:spPr>
      </p:pic>
      <p:pic>
        <p:nvPicPr>
          <p:cNvPr id="9" name="Picture 8" descr="&lt;strong&gt;Desk&lt;/strong&gt; PNG High Quality Image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25" y="3749027"/>
            <a:ext cx="1714286" cy="1714286"/>
          </a:xfrm>
          <a:prstGeom prst="rect">
            <a:avLst/>
          </a:prstGeom>
        </p:spPr>
      </p:pic>
      <p:pic>
        <p:nvPicPr>
          <p:cNvPr id="10" name="Picture 9" descr="&lt;strong&gt;Desk&lt;/strong&gt; PNG High Quality Image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66" y="3751334"/>
            <a:ext cx="1714286" cy="1714286"/>
          </a:xfrm>
          <a:prstGeom prst="rect">
            <a:avLst/>
          </a:prstGeom>
        </p:spPr>
      </p:pic>
      <p:pic>
        <p:nvPicPr>
          <p:cNvPr id="11" name="Picture 10" descr="&lt;strong&gt;IXL&lt;/strong&gt; Learning Jobs &amp; Careers - Stack Overflow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52" y="3749027"/>
            <a:ext cx="698032" cy="698032"/>
          </a:xfrm>
          <a:prstGeom prst="rect">
            <a:avLst/>
          </a:prstGeom>
        </p:spPr>
      </p:pic>
      <p:pic>
        <p:nvPicPr>
          <p:cNvPr id="12" name="Picture 11" descr="The Tech Savvy Science Teacher: &lt;strong&gt;ReadWorks&lt;/strong&gt; - reading meets ...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10" y="3765883"/>
            <a:ext cx="875722" cy="577517"/>
          </a:xfrm>
          <a:prstGeom prst="rect">
            <a:avLst/>
          </a:prstGeom>
        </p:spPr>
      </p:pic>
      <p:pic>
        <p:nvPicPr>
          <p:cNvPr id="15" name="Picture 14" descr="File:Logo Rai &lt;strong&gt;Storia&lt;/strong&gt;.svg - Wikipedia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11" y="3848518"/>
            <a:ext cx="800033" cy="465956"/>
          </a:xfrm>
          <a:prstGeom prst="rect">
            <a:avLst/>
          </a:prstGeom>
        </p:spPr>
      </p:pic>
      <p:sp>
        <p:nvSpPr>
          <p:cNvPr id="16" name="AutoShape 2" descr="Online Teacher's Edition Program Overview: Grade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80139" y="3896830"/>
            <a:ext cx="92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hlinkClick r:id="rId10"/>
              </a:rPr>
              <a:t>SAVVAS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8" name="Picture 17" descr="12 &lt;strong&gt;Reading&lt;/strong&gt; Strategies | Feel free to print or use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03" y="928306"/>
            <a:ext cx="2211640" cy="2090972"/>
          </a:xfrm>
          <a:prstGeom prst="rect">
            <a:avLst/>
          </a:prstGeom>
        </p:spPr>
      </p:pic>
      <p:pic>
        <p:nvPicPr>
          <p:cNvPr id="19" name="Picture 18" descr="MATHS UP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79" y="857968"/>
            <a:ext cx="2330760" cy="2255279"/>
          </a:xfrm>
          <a:prstGeom prst="rect">
            <a:avLst/>
          </a:prstGeom>
        </p:spPr>
      </p:pic>
      <p:pic>
        <p:nvPicPr>
          <p:cNvPr id="20" name="Picture 19" descr="Follow me: &lt;strong&gt;Reading&lt;/strong&gt;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928306"/>
            <a:ext cx="1714286" cy="21428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725487" y="3749027"/>
            <a:ext cx="79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hlinkClick r:id="rId14"/>
              </a:rPr>
              <a:t>NEAR </a:t>
            </a:r>
          </a:p>
          <a:p>
            <a:r>
              <a:rPr lang="en-US" b="1" dirty="0" smtClean="0">
                <a:solidFill>
                  <a:srgbClr val="FFFF00"/>
                </a:solidFill>
                <a:hlinkClick r:id="rId14"/>
              </a:rPr>
              <a:t> POD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2" name="Picture 21" descr="&lt;strong&gt;Desk&lt;/strong&gt; PNG High Quality Image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22" y="5101401"/>
            <a:ext cx="1714286" cy="1714286"/>
          </a:xfrm>
          <a:prstGeom prst="rect">
            <a:avLst/>
          </a:prstGeom>
        </p:spPr>
      </p:pic>
      <p:pic>
        <p:nvPicPr>
          <p:cNvPr id="23" name="Picture 22" descr="&lt;strong&gt;Desk&lt;/strong&gt; PNG High Quality Image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78" y="5141301"/>
            <a:ext cx="1714286" cy="1714286"/>
          </a:xfrm>
          <a:prstGeom prst="rect">
            <a:avLst/>
          </a:prstGeom>
        </p:spPr>
      </p:pic>
      <p:pic>
        <p:nvPicPr>
          <p:cNvPr id="24" name="Picture 23" descr="&lt;strong&gt;Desk&lt;/strong&gt; PNG High Quality Image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40" y="5027507"/>
            <a:ext cx="1714286" cy="1714286"/>
          </a:xfrm>
          <a:prstGeom prst="rect">
            <a:avLst/>
          </a:prstGeom>
        </p:spPr>
      </p:pic>
      <p:pic>
        <p:nvPicPr>
          <p:cNvPr id="25" name="Picture 24" descr="&lt;strong&gt;Desk&lt;/strong&gt; PNG High Quality Image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20" y="5020665"/>
            <a:ext cx="1714286" cy="1714286"/>
          </a:xfrm>
          <a:prstGeom prst="rect">
            <a:avLst/>
          </a:prstGeom>
        </p:spPr>
      </p:pic>
      <p:pic>
        <p:nvPicPr>
          <p:cNvPr id="26" name="Picture 25" descr="&lt;strong&gt;Prodigy&lt;/strong&gt; Math - Rotten Websites Wiki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52" y="5163441"/>
            <a:ext cx="850657" cy="523615"/>
          </a:xfrm>
          <a:prstGeom prst="rect">
            <a:avLst/>
          </a:prstGeom>
        </p:spPr>
      </p:pic>
      <p:pic>
        <p:nvPicPr>
          <p:cNvPr id="27" name="Picture 26" descr="ExploreLearning &lt;strong&gt;Gizmos&lt;/strong&gt; for Math and Science ...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37" y="5141301"/>
            <a:ext cx="921236" cy="61250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45062" y="5035214"/>
            <a:ext cx="132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hlinkClick r:id="rId19"/>
              </a:rPr>
              <a:t>MYSTERY</a:t>
            </a:r>
          </a:p>
          <a:p>
            <a:r>
              <a:rPr lang="en-US" b="1" dirty="0" smtClean="0">
                <a:solidFill>
                  <a:srgbClr val="FFFF00"/>
                </a:solidFill>
                <a:hlinkClick r:id="rId19"/>
              </a:rPr>
              <a:t> SCIENCE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9" name="Picture 28" descr="Half-a-Hundred Acre Wood: &lt;strong&gt;Scientific&lt;/strong&gt; Method Printables ...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14" y="839576"/>
            <a:ext cx="2032014" cy="2193069"/>
          </a:xfrm>
          <a:prstGeom prst="rect">
            <a:avLst/>
          </a:prstGeom>
        </p:spPr>
      </p:pic>
      <p:pic>
        <p:nvPicPr>
          <p:cNvPr id="30" name="Picture 29" descr="Fronteiras dos continentes – Wikipédia, a enciclopédia livr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37" y="839576"/>
            <a:ext cx="2161703" cy="2163508"/>
          </a:xfrm>
          <a:prstGeom prst="rect">
            <a:avLst/>
          </a:prstGeom>
        </p:spPr>
      </p:pic>
      <p:pic>
        <p:nvPicPr>
          <p:cNvPr id="3" name="Picture 2" descr="&lt;strong&gt;Epic&lt;/strong&gt;! - Wikipedia">
            <a:hlinkClick r:id="rId22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28" y="5072606"/>
            <a:ext cx="845509" cy="530360"/>
          </a:xfrm>
          <a:prstGeom prst="rect">
            <a:avLst/>
          </a:prstGeom>
        </p:spPr>
      </p:pic>
      <p:pic>
        <p:nvPicPr>
          <p:cNvPr id="31" name="Picture 30" descr="&lt;strong&gt;Desk&lt;/strong&gt; PNG High Quality Image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10" y="5020665"/>
            <a:ext cx="1714286" cy="1714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7011" y="5125015"/>
            <a:ext cx="85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24"/>
              </a:rPr>
              <a:t>TEAMS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930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294</Words>
  <Application>Microsoft Office PowerPoint</Application>
  <PresentationFormat>Widescreen</PresentationFormat>
  <Paragraphs>120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Curlz MT</vt:lpstr>
      <vt:lpstr>Forte</vt:lpstr>
      <vt:lpstr>Goudy Stout</vt:lpstr>
      <vt:lpstr>HelloBigDeal Medium</vt:lpstr>
      <vt:lpstr>Ink Free</vt:lpstr>
      <vt:lpstr>KG Miss Kindergarten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on a computer screen to be taken to the website…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Presley, Sheri L.</dc:creator>
  <cp:lastModifiedBy>Sheri Presley</cp:lastModifiedBy>
  <cp:revision>28</cp:revision>
  <dcterms:created xsi:type="dcterms:W3CDTF">2020-08-10T14:03:29Z</dcterms:created>
  <dcterms:modified xsi:type="dcterms:W3CDTF">2020-08-20T14:30:44Z</dcterms:modified>
</cp:coreProperties>
</file>